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Geist" panose="020B0604020202020204" charset="0"/>
      <p:regular r:id="rId1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369" autoAdjust="0"/>
  </p:normalViewPr>
  <p:slideViewPr>
    <p:cSldViewPr snapToGrid="0" snapToObjects="1">
      <p:cViewPr varScale="1">
        <p:scale>
          <a:sx n="59" d="100"/>
          <a:sy n="59" d="100"/>
        </p:scale>
        <p:origin x="269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61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97242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L'Économie Sociale et Solidaire (ESS)</a:t>
            </a:r>
            <a:endParaRPr lang="en-US" sz="4450" dirty="0"/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Une autre économie au cœur de la France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47850" y="476964"/>
            <a:ext cx="10934700" cy="10803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Conclusion : L'ESS, une économie au service des territoires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1847850" y="1903095"/>
            <a:ext cx="10934700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L'Économie Sociale et Solidaire n'est pas seulement une alternative, c'est un modèle d'avenir prouvant qu'il est possible de concilier performance et impact positif.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1847850" y="2910007"/>
            <a:ext cx="5380911" cy="1831419"/>
          </a:xfrm>
          <a:prstGeom prst="roundRect">
            <a:avLst>
              <a:gd name="adj" fmla="val 5991"/>
            </a:avLst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5" name="Shape 3"/>
          <p:cNvSpPr/>
          <p:nvPr/>
        </p:nvSpPr>
        <p:spPr>
          <a:xfrm>
            <a:off x="1847850" y="2887147"/>
            <a:ext cx="5380911" cy="91440"/>
          </a:xfrm>
          <a:prstGeom prst="roundRect">
            <a:avLst>
              <a:gd name="adj" fmla="val 17016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Shape 4"/>
          <p:cNvSpPr/>
          <p:nvPr/>
        </p:nvSpPr>
        <p:spPr>
          <a:xfrm>
            <a:off x="4278987" y="2650688"/>
            <a:ext cx="518636" cy="518636"/>
          </a:xfrm>
          <a:prstGeom prst="roundRect">
            <a:avLst>
              <a:gd name="adj" fmla="val 17630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4434602" y="2780347"/>
            <a:ext cx="207407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2043589" y="3342203"/>
            <a:ext cx="216098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Modèle Résilient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2043589" y="3715941"/>
            <a:ext cx="4989433" cy="829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Grâce à son ancrage local et ses valeurs, l'ESS fait preuve d'une forte résistance à la délocalisation et aux crises économiques.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7401639" y="2910007"/>
            <a:ext cx="5380911" cy="1831419"/>
          </a:xfrm>
          <a:prstGeom prst="roundRect">
            <a:avLst>
              <a:gd name="adj" fmla="val 5991"/>
            </a:avLst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Shape 9"/>
          <p:cNvSpPr/>
          <p:nvPr/>
        </p:nvSpPr>
        <p:spPr>
          <a:xfrm>
            <a:off x="7401639" y="2887147"/>
            <a:ext cx="5380911" cy="91440"/>
          </a:xfrm>
          <a:prstGeom prst="roundRect">
            <a:avLst>
              <a:gd name="adj" fmla="val 17016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Shape 10"/>
          <p:cNvSpPr/>
          <p:nvPr/>
        </p:nvSpPr>
        <p:spPr>
          <a:xfrm>
            <a:off x="9832777" y="2650688"/>
            <a:ext cx="518636" cy="518636"/>
          </a:xfrm>
          <a:prstGeom prst="roundRect">
            <a:avLst>
              <a:gd name="adj" fmla="val 17630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9988391" y="2780347"/>
            <a:ext cx="207407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7597378" y="3342203"/>
            <a:ext cx="216098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Impact Local Fort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597378" y="3715941"/>
            <a:ext cx="4989433" cy="829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Sa gouvernance partagée assure une réactivité aux besoins du territoire et une continuité des projets au bénéfice des populations.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1847850" y="5173623"/>
            <a:ext cx="5380911" cy="1831419"/>
          </a:xfrm>
          <a:prstGeom prst="roundRect">
            <a:avLst>
              <a:gd name="adj" fmla="val 5991"/>
            </a:avLst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7" name="Shape 15"/>
          <p:cNvSpPr/>
          <p:nvPr/>
        </p:nvSpPr>
        <p:spPr>
          <a:xfrm>
            <a:off x="1847850" y="5150763"/>
            <a:ext cx="5380911" cy="91440"/>
          </a:xfrm>
          <a:prstGeom prst="roundRect">
            <a:avLst>
              <a:gd name="adj" fmla="val 17016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8" name="Shape 16"/>
          <p:cNvSpPr/>
          <p:nvPr/>
        </p:nvSpPr>
        <p:spPr>
          <a:xfrm>
            <a:off x="4278987" y="4914305"/>
            <a:ext cx="518636" cy="518636"/>
          </a:xfrm>
          <a:prstGeom prst="roundRect">
            <a:avLst>
              <a:gd name="adj" fmla="val 17630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Text 17"/>
          <p:cNvSpPr/>
          <p:nvPr/>
        </p:nvSpPr>
        <p:spPr>
          <a:xfrm>
            <a:off x="4434602" y="5043964"/>
            <a:ext cx="207407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2043589" y="5605820"/>
            <a:ext cx="2160984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Croissance Stable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2043589" y="5979557"/>
            <a:ext cx="4989433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Avec +1,4% d'emplois créés en 2024, l'ESS est un moteur de l'emploi, même dans les périodes d'incertitude économique.</a:t>
            </a:r>
            <a:endParaRPr lang="en-US" sz="1350" dirty="0"/>
          </a:p>
        </p:txBody>
      </p:sp>
      <p:sp>
        <p:nvSpPr>
          <p:cNvPr id="22" name="Shape 20"/>
          <p:cNvSpPr/>
          <p:nvPr/>
        </p:nvSpPr>
        <p:spPr>
          <a:xfrm>
            <a:off x="7401639" y="5173623"/>
            <a:ext cx="5380911" cy="1831419"/>
          </a:xfrm>
          <a:prstGeom prst="roundRect">
            <a:avLst>
              <a:gd name="adj" fmla="val 5991"/>
            </a:avLst>
          </a:prstGeom>
          <a:solidFill>
            <a:srgbClr val="E5F9F2">
              <a:alpha val="95000"/>
            </a:srgbClr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3" name="Shape 21"/>
          <p:cNvSpPr/>
          <p:nvPr/>
        </p:nvSpPr>
        <p:spPr>
          <a:xfrm>
            <a:off x="7401639" y="5150763"/>
            <a:ext cx="5380911" cy="91440"/>
          </a:xfrm>
          <a:prstGeom prst="roundRect">
            <a:avLst>
              <a:gd name="adj" fmla="val 170160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4" name="Shape 22"/>
          <p:cNvSpPr/>
          <p:nvPr/>
        </p:nvSpPr>
        <p:spPr>
          <a:xfrm>
            <a:off x="9832777" y="4914305"/>
            <a:ext cx="518636" cy="518636"/>
          </a:xfrm>
          <a:prstGeom prst="roundRect">
            <a:avLst>
              <a:gd name="adj" fmla="val 176309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5" name="Text 23"/>
          <p:cNvSpPr/>
          <p:nvPr/>
        </p:nvSpPr>
        <p:spPr>
          <a:xfrm>
            <a:off x="9988391" y="5043964"/>
            <a:ext cx="207407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7597378" y="5605820"/>
            <a:ext cx="2877979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Poids Économique Majeur</a:t>
            </a:r>
            <a:endParaRPr lang="en-US" sz="1700" dirty="0"/>
          </a:p>
        </p:txBody>
      </p:sp>
      <p:sp>
        <p:nvSpPr>
          <p:cNvPr id="27" name="Text 25"/>
          <p:cNvSpPr/>
          <p:nvPr/>
        </p:nvSpPr>
        <p:spPr>
          <a:xfrm>
            <a:off x="7597378" y="5979557"/>
            <a:ext cx="4989433" cy="829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Représentant 10% du PIB français, elle démontre sa capacité à générer de la richesse et à innover au service de l'intérêt général.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1847850" y="7199471"/>
            <a:ext cx="10934700" cy="553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L'ESS n'est pas seulement une vision, c'est une réalité économique tangible qui prouve qu'une autre économie est non seulement possible, mais essentielle pour un futur durable.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5944" y="558998"/>
            <a:ext cx="11495603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Le poids de l'ESS en France : Les chiffres clés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885944" y="1600795"/>
            <a:ext cx="12858512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L'Économie Sociale et Solidaire représente une force économique et sociale majeure dans le paysage français, avec une croissance constante et un impact significatif sur l'emploi.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885944" y="2581275"/>
            <a:ext cx="3024068" cy="67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5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2.6M</a:t>
            </a:r>
            <a:endParaRPr lang="en-US" sz="5250" dirty="0"/>
          </a:p>
        </p:txBody>
      </p:sp>
      <p:sp>
        <p:nvSpPr>
          <p:cNvPr id="5" name="Text 3"/>
          <p:cNvSpPr/>
          <p:nvPr/>
        </p:nvSpPr>
        <p:spPr>
          <a:xfrm>
            <a:off x="1127403" y="3506033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Salariés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885944" y="3945493"/>
            <a:ext cx="3024068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13,7%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de l'emploi privé français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4164092" y="2581275"/>
            <a:ext cx="3024068" cy="67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5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200K</a:t>
            </a:r>
            <a:endParaRPr lang="en-US" sz="5250" dirty="0"/>
          </a:p>
        </p:txBody>
      </p:sp>
      <p:sp>
        <p:nvSpPr>
          <p:cNvPr id="8" name="Text 6"/>
          <p:cNvSpPr/>
          <p:nvPr/>
        </p:nvSpPr>
        <p:spPr>
          <a:xfrm>
            <a:off x="4405551" y="3506033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Établissements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4164092" y="3945493"/>
            <a:ext cx="3024068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Des employeurs engagés sur tout le territoire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442240" y="2581275"/>
            <a:ext cx="3024068" cy="67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5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10%</a:t>
            </a:r>
            <a:endParaRPr lang="en-US" sz="5250" dirty="0"/>
          </a:p>
        </p:txBody>
      </p:sp>
      <p:sp>
        <p:nvSpPr>
          <p:cNvPr id="11" name="Text 9"/>
          <p:cNvSpPr/>
          <p:nvPr/>
        </p:nvSpPr>
        <p:spPr>
          <a:xfrm>
            <a:off x="7683698" y="3506033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Du PIB français</a:t>
            </a:r>
            <a:endParaRPr lang="en-US" sz="2000" dirty="0"/>
          </a:p>
        </p:txBody>
      </p:sp>
      <p:sp>
        <p:nvSpPr>
          <p:cNvPr id="12" name="Text 10"/>
          <p:cNvSpPr/>
          <p:nvPr/>
        </p:nvSpPr>
        <p:spPr>
          <a:xfrm>
            <a:off x="7442240" y="3945493"/>
            <a:ext cx="3024068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contribution économique substantielle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720387" y="2581275"/>
            <a:ext cx="3024068" cy="67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5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68%</a:t>
            </a:r>
            <a:endParaRPr lang="en-US" sz="5250" dirty="0"/>
          </a:p>
        </p:txBody>
      </p:sp>
      <p:sp>
        <p:nvSpPr>
          <p:cNvPr id="14" name="Text 12"/>
          <p:cNvSpPr/>
          <p:nvPr/>
        </p:nvSpPr>
        <p:spPr>
          <a:xfrm>
            <a:off x="10961846" y="3506033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Femmes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10720387" y="3945493"/>
            <a:ext cx="3024068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forte proportion de femmes dans l'ESS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803106" y="5103852"/>
            <a:ext cx="3024068" cy="670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52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+31K</a:t>
            </a:r>
            <a:endParaRPr lang="en-US" sz="5250" dirty="0"/>
          </a:p>
        </p:txBody>
      </p:sp>
      <p:sp>
        <p:nvSpPr>
          <p:cNvPr id="17" name="Text 15"/>
          <p:cNvSpPr/>
          <p:nvPr/>
        </p:nvSpPr>
        <p:spPr>
          <a:xfrm>
            <a:off x="6044565" y="6028611"/>
            <a:ext cx="254115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Emplois créés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5803106" y="6468070"/>
            <a:ext cx="3024068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+1,4%</a:t>
            </a: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en 2024, une croissance dynamique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885944" y="7346990"/>
            <a:ext cx="12858512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Source : Observatoire National de l'ESS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7805" y="1508284"/>
            <a:ext cx="7568208" cy="4801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Les 5 Principes Fondamentaux de l'ESS</a:t>
            </a:r>
            <a:endParaRPr lang="en-US" sz="3000" dirty="0"/>
          </a:p>
        </p:txBody>
      </p:sp>
      <p:sp>
        <p:nvSpPr>
          <p:cNvPr id="4" name="Text 1"/>
          <p:cNvSpPr/>
          <p:nvPr/>
        </p:nvSpPr>
        <p:spPr>
          <a:xfrm>
            <a:off x="537805" y="2218968"/>
            <a:ext cx="8068389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L'Économie Sociale et Solidaire repose sur des principes distinctifs qui la différencient de l'économie conventionnelle, plaçant l'humain et l'intérêt collectif au premier plan.</a:t>
            </a:r>
            <a:endParaRPr lang="en-US" sz="1200" dirty="0"/>
          </a:p>
        </p:txBody>
      </p:sp>
      <p:sp>
        <p:nvSpPr>
          <p:cNvPr id="5" name="Shape 2"/>
          <p:cNvSpPr/>
          <p:nvPr/>
        </p:nvSpPr>
        <p:spPr>
          <a:xfrm>
            <a:off x="537805" y="2883575"/>
            <a:ext cx="3957399" cy="1176814"/>
          </a:xfrm>
          <a:prstGeom prst="roundRect">
            <a:avLst>
              <a:gd name="adj" fmla="val 9324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6" name="Shape 3"/>
          <p:cNvSpPr/>
          <p:nvPr/>
        </p:nvSpPr>
        <p:spPr>
          <a:xfrm>
            <a:off x="514945" y="2883575"/>
            <a:ext cx="91440" cy="1176814"/>
          </a:xfrm>
          <a:prstGeom prst="roundRect">
            <a:avLst>
              <a:gd name="adj" fmla="val 15126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7" name="Text 4"/>
          <p:cNvSpPr/>
          <p:nvPr/>
        </p:nvSpPr>
        <p:spPr>
          <a:xfrm>
            <a:off x="782836" y="3060025"/>
            <a:ext cx="2667833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1. Utilité Sociale Prioritaire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782836" y="3392210"/>
            <a:ext cx="353591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Engager l'activité environnementale au service de l'intérêt général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4648795" y="2883575"/>
            <a:ext cx="3957399" cy="1176814"/>
          </a:xfrm>
          <a:prstGeom prst="roundRect">
            <a:avLst>
              <a:gd name="adj" fmla="val 9324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Shape 7"/>
          <p:cNvSpPr/>
          <p:nvPr/>
        </p:nvSpPr>
        <p:spPr>
          <a:xfrm>
            <a:off x="4625935" y="2883575"/>
            <a:ext cx="91440" cy="1176814"/>
          </a:xfrm>
          <a:prstGeom prst="roundRect">
            <a:avLst>
              <a:gd name="adj" fmla="val 15126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1" name="Text 8"/>
          <p:cNvSpPr/>
          <p:nvPr/>
        </p:nvSpPr>
        <p:spPr>
          <a:xfrm>
            <a:off x="4893826" y="3060025"/>
            <a:ext cx="1920954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2. Lutte Anticrise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4893826" y="3392210"/>
            <a:ext cx="353591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Bénéfices matériellement retreints dans le projet et réserves impartageables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537805" y="4213979"/>
            <a:ext cx="3957399" cy="1176814"/>
          </a:xfrm>
          <a:prstGeom prst="roundRect">
            <a:avLst>
              <a:gd name="adj" fmla="val 9324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4" name="Shape 11"/>
          <p:cNvSpPr/>
          <p:nvPr/>
        </p:nvSpPr>
        <p:spPr>
          <a:xfrm>
            <a:off x="514945" y="4213979"/>
            <a:ext cx="91440" cy="1176814"/>
          </a:xfrm>
          <a:prstGeom prst="roundRect">
            <a:avLst>
              <a:gd name="adj" fmla="val 15126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5" name="Text 12"/>
          <p:cNvSpPr/>
          <p:nvPr/>
        </p:nvSpPr>
        <p:spPr>
          <a:xfrm>
            <a:off x="782836" y="4390430"/>
            <a:ext cx="2962751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3. Gouvernance Démocratique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782836" y="4722614"/>
            <a:ext cx="353591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"Une personne = Une voix" - décisions prises collectivement en assemblée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4648795" y="4213979"/>
            <a:ext cx="3957399" cy="1176814"/>
          </a:xfrm>
          <a:prstGeom prst="roundRect">
            <a:avLst>
              <a:gd name="adj" fmla="val 9324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8" name="Shape 15"/>
          <p:cNvSpPr/>
          <p:nvPr/>
        </p:nvSpPr>
        <p:spPr>
          <a:xfrm>
            <a:off x="4625935" y="4213979"/>
            <a:ext cx="91440" cy="1176814"/>
          </a:xfrm>
          <a:prstGeom prst="roundRect">
            <a:avLst>
              <a:gd name="adj" fmla="val 15126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9" name="Text 16"/>
          <p:cNvSpPr/>
          <p:nvPr/>
        </p:nvSpPr>
        <p:spPr>
          <a:xfrm>
            <a:off x="4893826" y="4390430"/>
            <a:ext cx="2213372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4. Adhésion Volontaire</a:t>
            </a:r>
            <a:endParaRPr lang="en-US" sz="1500" dirty="0"/>
          </a:p>
        </p:txBody>
      </p:sp>
      <p:sp>
        <p:nvSpPr>
          <p:cNvPr id="20" name="Text 17"/>
          <p:cNvSpPr/>
          <p:nvPr/>
        </p:nvSpPr>
        <p:spPr>
          <a:xfrm>
            <a:off x="4893826" y="4722614"/>
            <a:ext cx="3535918" cy="2458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Ouverture à tous sans discrimination et barrière</a:t>
            </a:r>
            <a:endParaRPr lang="en-US" sz="1200" dirty="0"/>
          </a:p>
        </p:txBody>
      </p:sp>
      <p:sp>
        <p:nvSpPr>
          <p:cNvPr id="21" name="Shape 18"/>
          <p:cNvSpPr/>
          <p:nvPr/>
        </p:nvSpPr>
        <p:spPr>
          <a:xfrm>
            <a:off x="537805" y="5544383"/>
            <a:ext cx="3957399" cy="1176814"/>
          </a:xfrm>
          <a:prstGeom prst="roundRect">
            <a:avLst>
              <a:gd name="adj" fmla="val 9324"/>
            </a:avLst>
          </a:prstGeom>
          <a:solidFill>
            <a:srgbClr val="E5F9F2">
              <a:alpha val="95000"/>
            </a:srgbClr>
          </a:solidFill>
          <a:ln w="2286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2" name="Shape 19"/>
          <p:cNvSpPr/>
          <p:nvPr/>
        </p:nvSpPr>
        <p:spPr>
          <a:xfrm>
            <a:off x="514945" y="5544383"/>
            <a:ext cx="91440" cy="1176814"/>
          </a:xfrm>
          <a:prstGeom prst="roundRect">
            <a:avLst>
              <a:gd name="adj" fmla="val 151265"/>
            </a:avLst>
          </a:prstGeom>
          <a:solidFill>
            <a:srgbClr val="006747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23" name="Text 20"/>
          <p:cNvSpPr/>
          <p:nvPr/>
        </p:nvSpPr>
        <p:spPr>
          <a:xfrm>
            <a:off x="782836" y="5720834"/>
            <a:ext cx="2964656" cy="2400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5. Autonomie &amp; Indépendance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782836" y="6053018"/>
            <a:ext cx="3535918" cy="4917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Indépendance vis-à-vis des pouvoirs publics et acteurs privés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920948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Les Acteurs Historiques de l'ESS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2297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Ces entités de droit privé constituent le socle traditionnel de l'ESS, chacune avec ses spécificités et son mode de fonctionnement.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2197418" y="2989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Associations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479483"/>
            <a:ext cx="4238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Près de 80% des acteurs traditionnels, elles œuvrent dans des domaines variés comme la culture, le sport, l'action sociale.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4362" y="4195643"/>
            <a:ext cx="318968" cy="31896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597628" y="29890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Coopératives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9597628" y="3479483"/>
            <a:ext cx="423898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Groupements de salariés, d'usagers ou de producteurs, elles adoptent une gouvernance démocratique stricte (Scop, Scic, Coop de consommateurs...).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6713" y="4195643"/>
            <a:ext cx="318968" cy="31896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597628" y="5441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Mutuelles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9597628" y="5932051"/>
            <a:ext cx="423898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Sociétés de personnes à but non lucratif, elles offrent des services de protection sociale et de santé complémentaires aux régimes obligatoires.</a:t>
            </a:r>
            <a:endParaRPr lang="en-US" sz="17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86713" y="5857994"/>
            <a:ext cx="318968" cy="318968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197418" y="54416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Fondations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793790" y="5932051"/>
            <a:ext cx="4238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Elles gèrent des fonds privés pour financer des causes d'intérêt général (recherche, éducation, solidarité), sans but lucratif pour elles-mêmes.</a:t>
            </a:r>
            <a:endParaRPr lang="en-US" sz="17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4362" y="5857994"/>
            <a:ext cx="318968" cy="3189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57701" y="415052"/>
            <a:ext cx="8045648" cy="470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Répartition des Acteurs de l'ESS en France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2557701" y="1185863"/>
            <a:ext cx="9514880" cy="481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Le paysage de l'ESS est dominé par les associations, mais la diversité des structures montre la richesse et la variété des formes d'engagement.</a:t>
            </a:r>
            <a:endParaRPr lang="en-US" sz="11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01" y="1836063"/>
            <a:ext cx="9514880" cy="4997053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253978" y="6863596"/>
            <a:ext cx="150376" cy="150376"/>
          </a:xfrm>
          <a:prstGeom prst="roundRect">
            <a:avLst>
              <a:gd name="adj" fmla="val 12162"/>
            </a:avLst>
          </a:prstGeom>
          <a:solidFill>
            <a:srgbClr val="004D35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6" name="Text 3"/>
          <p:cNvSpPr/>
          <p:nvPr/>
        </p:nvSpPr>
        <p:spPr>
          <a:xfrm>
            <a:off x="3465314" y="6863596"/>
            <a:ext cx="873443" cy="15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Associations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4823222" y="6863596"/>
            <a:ext cx="150376" cy="150376"/>
          </a:xfrm>
          <a:prstGeom prst="roundRect">
            <a:avLst>
              <a:gd name="adj" fmla="val 12162"/>
            </a:avLst>
          </a:prstGeom>
          <a:solidFill>
            <a:srgbClr val="006D4B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8" name="Text 5"/>
          <p:cNvSpPr/>
          <p:nvPr/>
        </p:nvSpPr>
        <p:spPr>
          <a:xfrm>
            <a:off x="5034558" y="6863596"/>
            <a:ext cx="905589" cy="15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Coopératives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6870740" y="6863596"/>
            <a:ext cx="150376" cy="150376"/>
          </a:xfrm>
          <a:prstGeom prst="roundRect">
            <a:avLst>
              <a:gd name="adj" fmla="val 12162"/>
            </a:avLst>
          </a:prstGeom>
          <a:solidFill>
            <a:srgbClr val="008E62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0" name="Text 7"/>
          <p:cNvSpPr/>
          <p:nvPr/>
        </p:nvSpPr>
        <p:spPr>
          <a:xfrm>
            <a:off x="7082076" y="6863596"/>
            <a:ext cx="677347" cy="15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Mutuelles</a:t>
            </a:r>
            <a:endParaRPr lang="en-US" sz="1150" dirty="0"/>
          </a:p>
        </p:txBody>
      </p:sp>
      <p:sp>
        <p:nvSpPr>
          <p:cNvPr id="11" name="Shape 8"/>
          <p:cNvSpPr/>
          <p:nvPr/>
        </p:nvSpPr>
        <p:spPr>
          <a:xfrm>
            <a:off x="8761333" y="6863596"/>
            <a:ext cx="150376" cy="150376"/>
          </a:xfrm>
          <a:prstGeom prst="roundRect">
            <a:avLst>
              <a:gd name="adj" fmla="val 12162"/>
            </a:avLst>
          </a:prstGeom>
          <a:solidFill>
            <a:srgbClr val="00AE78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2" name="Text 9"/>
          <p:cNvSpPr/>
          <p:nvPr/>
        </p:nvSpPr>
        <p:spPr>
          <a:xfrm>
            <a:off x="8972669" y="6863596"/>
            <a:ext cx="763072" cy="150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Fondations</a:t>
            </a:r>
            <a:endParaRPr lang="en-US" sz="1150" dirty="0"/>
          </a:p>
        </p:txBody>
      </p:sp>
      <p:sp>
        <p:nvSpPr>
          <p:cNvPr id="13" name="Shape 10"/>
          <p:cNvSpPr/>
          <p:nvPr/>
        </p:nvSpPr>
        <p:spPr>
          <a:xfrm>
            <a:off x="10291524" y="6863596"/>
            <a:ext cx="150376" cy="150376"/>
          </a:xfrm>
          <a:prstGeom prst="roundRect">
            <a:avLst>
              <a:gd name="adj" fmla="val 12162"/>
            </a:avLst>
          </a:prstGeom>
          <a:solidFill>
            <a:srgbClr val="00CF8F"/>
          </a:solidFill>
          <a:ln/>
        </p:spPr>
        <p:txBody>
          <a:bodyPr/>
          <a:lstStyle/>
          <a:p>
            <a:endParaRPr lang="fr-FR"/>
          </a:p>
        </p:txBody>
      </p:sp>
      <p:sp>
        <p:nvSpPr>
          <p:cNvPr id="14" name="Text 11"/>
          <p:cNvSpPr/>
          <p:nvPr/>
        </p:nvSpPr>
        <p:spPr>
          <a:xfrm>
            <a:off x="10502860" y="6863596"/>
            <a:ext cx="1569720" cy="300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Entreprises commerciales ag...</a:t>
            </a:r>
            <a:endParaRPr lang="en-US" sz="1150" dirty="0"/>
          </a:p>
        </p:txBody>
      </p:sp>
      <p:sp>
        <p:nvSpPr>
          <p:cNvPr id="15" name="Text 12"/>
          <p:cNvSpPr/>
          <p:nvPr/>
        </p:nvSpPr>
        <p:spPr>
          <a:xfrm>
            <a:off x="2557701" y="7333536"/>
            <a:ext cx="9514880" cy="481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Source : INSEE / ESS France (2022). Les associations restent le pilier du secteur, suivies par les coopératives et mutuelles, et une part croissante d'entreprises commerciales agréées.</a:t>
            </a:r>
            <a:endParaRPr lang="en-US" sz="11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5569" y="586026"/>
            <a:ext cx="11799094" cy="6656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Nouvelle Catégorie : Sociétés Commerciales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5569" y="1677710"/>
            <a:ext cx="1313926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La loi de 2014 a marqué un tournant, ouvrant l'ESS à des entreprises traditionnelles sous conditions, reconnaissant ainsi que l'impact social peut émaner de diverses formes juridiques.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5569" y="2811780"/>
            <a:ext cx="3487579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L'ESS depuis la loi de 2014</a:t>
            </a:r>
            <a:endParaRPr lang="en-US" sz="2050" dirty="0"/>
          </a:p>
        </p:txBody>
      </p:sp>
      <p:sp>
        <p:nvSpPr>
          <p:cNvPr id="5" name="Text 3"/>
          <p:cNvSpPr/>
          <p:nvPr/>
        </p:nvSpPr>
        <p:spPr>
          <a:xfrm>
            <a:off x="745569" y="3357563"/>
            <a:ext cx="767572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Ouverture aux entreprises commerciales (SARL, SA, SAS) qui respectent les principes de l'ESS.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745569" y="4113609"/>
            <a:ext cx="767572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Ces entreprises doivent s'engager formellement à poursuivre une finalité d'utilité sociale.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45569" y="4869656"/>
            <a:ext cx="767572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Elles doivent également adopter des modes de gestion démocratiques et participatifs.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745569" y="5625703"/>
            <a:ext cx="7675721" cy="1022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Une grande partie des ESUS (Entreprises Solidaires d'Utilité Sociale) sont encore des associations (70%) et coopératives (10%), mais les sociétés commerciales représentent désormais 19%.</a:t>
            </a:r>
            <a:endParaRPr lang="en-US" sz="16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499" y="2838331"/>
            <a:ext cx="4943951" cy="329588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45569" y="6962061"/>
            <a:ext cx="13139261" cy="681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Cette évolution redéfinit le périmètre de l'ESS, ne la limitant plus aux seules structures historiques mais incluant toute entité, quelle que soit sa forme juridique, si elle respecte ses valeurs.</a:t>
            </a:r>
            <a:endParaRPr lang="en-US" sz="16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760" y="587573"/>
            <a:ext cx="13136880" cy="13337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L'Agrément ESUS : Avantages pour les Entreprises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46760" y="2348032"/>
            <a:ext cx="1313688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Obtenir l'agrément "Entreprise Solidaire d'Utilité Sociale" (ESUS) ouvre la porte à des dispositifs de soutien significatifs, essentiels au développement des entreprises à impact.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" y="3270766"/>
            <a:ext cx="4378881" cy="85355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0120" y="4337685"/>
            <a:ext cx="3570089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Financements Avantageux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60120" y="4799052"/>
            <a:ext cx="3952161" cy="1024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Accès à l'épargne solidaire (fonds 90-10), des taux préférentiels et des démarches simplifiées via la BPI.</a:t>
            </a:r>
            <a:endParaRPr lang="en-US" sz="1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641" y="3270766"/>
            <a:ext cx="4379000" cy="85355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001" y="4337685"/>
            <a:ext cx="3952280" cy="666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Accompagnement Sur Mesure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5339001" y="5132427"/>
            <a:ext cx="3952280" cy="1365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Bénéfice du Dispositif Local d'Accompagnement (DLA) et de contrats aidés régionaux pour structurer et développer leur projet.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640" y="3270766"/>
            <a:ext cx="4379000" cy="85355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8000" y="4337685"/>
            <a:ext cx="3642360" cy="333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Accès aux Marchés Publics</a:t>
            </a:r>
            <a:endParaRPr lang="en-US" sz="2100" dirty="0"/>
          </a:p>
        </p:txBody>
      </p:sp>
      <p:sp>
        <p:nvSpPr>
          <p:cNvPr id="12" name="Text 7"/>
          <p:cNvSpPr/>
          <p:nvPr/>
        </p:nvSpPr>
        <p:spPr>
          <a:xfrm>
            <a:off x="9718000" y="4799052"/>
            <a:ext cx="3952280" cy="1706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Facilitation de l'accès aux marchés publics avec des clauses sociales et environnementales, favorisant l'intégration de l'ESS dans les commandes publiques.</a:t>
            </a:r>
            <a:endParaRPr lang="en-US" sz="1650" dirty="0"/>
          </a:p>
        </p:txBody>
      </p:sp>
      <p:sp>
        <p:nvSpPr>
          <p:cNvPr id="13" name="Text 8"/>
          <p:cNvSpPr/>
          <p:nvPr/>
        </p:nvSpPr>
        <p:spPr>
          <a:xfrm>
            <a:off x="746760" y="6959203"/>
            <a:ext cx="13136880" cy="682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Cet agrément est un levier puissant pour les entreprises désireuses de concilier performance économique et impact social ou environnemental fort.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037999" y="371832"/>
            <a:ext cx="8554403" cy="845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L'Agrément ESUS : Avantages pour les Investisseurs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3037999" y="1487567"/>
            <a:ext cx="8554403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L'investissement dans une entreprise agréée ESUS est encouragé par des mesures fiscales avantageuses, rendant le soutien à l'ESS plus attractif pour les particuliers.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3037999" y="2207419"/>
            <a:ext cx="2240637" cy="211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Réduction d'impôt de 25%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3037999" y="2553891"/>
            <a:ext cx="4112300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Via le dispositif Madelin (IR-PME), les investisseurs peuvent bénéficier d'une réduction d'impôt sur le revenu.</a:t>
            </a:r>
            <a:endParaRPr lang="en-US" sz="1050" dirty="0"/>
          </a:p>
        </p:txBody>
      </p:sp>
      <p:sp>
        <p:nvSpPr>
          <p:cNvPr id="6" name="Text 4"/>
          <p:cNvSpPr/>
          <p:nvPr/>
        </p:nvSpPr>
        <p:spPr>
          <a:xfrm>
            <a:off x="3037999" y="3033832"/>
            <a:ext cx="4112300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Cette réduction est calculée sur le montant investi dans l'entreprise ESUS, sous certaines conditions.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3037999" y="3513773"/>
            <a:ext cx="4112300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Cela rend l'investissement socialement responsable beaucoup plus attrayant.</a:t>
            </a:r>
            <a:endParaRPr lang="en-US" sz="10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99" y="4098488"/>
            <a:ext cx="4112300" cy="302406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487722" y="2207419"/>
            <a:ext cx="2742247" cy="2113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Stimule le Financement de l'ESS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7487722" y="2553891"/>
            <a:ext cx="4112300" cy="649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 diminuant le coût de l'investissement, ce mécanisme encourage les capitaux privés à se diriger vers des projets porteurs de sens.</a:t>
            </a:r>
            <a:endParaRPr lang="en-US" sz="1050" dirty="0"/>
          </a:p>
        </p:txBody>
      </p:sp>
      <p:sp>
        <p:nvSpPr>
          <p:cNvPr id="11" name="Text 8"/>
          <p:cNvSpPr/>
          <p:nvPr/>
        </p:nvSpPr>
        <p:spPr>
          <a:xfrm>
            <a:off x="7487722" y="3250168"/>
            <a:ext cx="4112300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Il permet aux entreprises de l'ESS de lever des fonds plus facilement pour financer leur croissance et leur impact.</a:t>
            </a:r>
            <a:endParaRPr lang="en-US" sz="1050" dirty="0"/>
          </a:p>
        </p:txBody>
      </p:sp>
      <p:sp>
        <p:nvSpPr>
          <p:cNvPr id="12" name="Text 9"/>
          <p:cNvSpPr/>
          <p:nvPr/>
        </p:nvSpPr>
        <p:spPr>
          <a:xfrm>
            <a:off x="7487722" y="3730109"/>
            <a:ext cx="4112300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Char char="•"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C'est un moteur essentiel pour le développement et la pérennisation des initiatives solidaires.</a:t>
            </a:r>
            <a:endParaRPr lang="en-US" sz="1050" dirty="0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722" y="4314825"/>
            <a:ext cx="4112300" cy="2580442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3037999" y="7426643"/>
            <a:ext cx="8554403" cy="432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Un "gagnant-gagnant" pour les investisseurs qui réduisent leur fiscalité tout en contribuant au développement d'une économie plus juste et durable.</a:t>
            </a:r>
            <a:endParaRPr lang="en-US" sz="10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8670" y="620792"/>
            <a:ext cx="11991261" cy="70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Secteurs d'Activité de l'ESS - Où agit l'ESS 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788670" y="1775698"/>
            <a:ext cx="4200763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4" name="Text 2"/>
          <p:cNvSpPr/>
          <p:nvPr/>
        </p:nvSpPr>
        <p:spPr>
          <a:xfrm>
            <a:off x="1021556" y="2008584"/>
            <a:ext cx="3144560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Action sociale &amp; santé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1556" y="2495788"/>
            <a:ext cx="3734991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Principal secteur d'intervention, au cœur des besoins humains.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4699" y="1775698"/>
            <a:ext cx="4200882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5"/>
          <p:cNvSpPr/>
          <p:nvPr/>
        </p:nvSpPr>
        <p:spPr>
          <a:xfrm>
            <a:off x="5447586" y="2008584"/>
            <a:ext cx="2817019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Insertion &amp; emploi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7586" y="2495788"/>
            <a:ext cx="373511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Lutte active contre le chômage et l'exclusion professionnelle.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848" y="1775698"/>
            <a:ext cx="4200882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0" name="Text 8"/>
          <p:cNvSpPr/>
          <p:nvPr/>
        </p:nvSpPr>
        <p:spPr>
          <a:xfrm>
            <a:off x="9873734" y="2008584"/>
            <a:ext cx="2817019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Culture &amp; loisirs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3734" y="2495788"/>
            <a:ext cx="373511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Favorise un accès démocratique à la culture et aux activités récréatives.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788670" y="4035504"/>
            <a:ext cx="4200763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11"/>
          <p:cNvSpPr/>
          <p:nvPr/>
        </p:nvSpPr>
        <p:spPr>
          <a:xfrm>
            <a:off x="1021556" y="4268391"/>
            <a:ext cx="2817019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Environnement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1021556" y="4755594"/>
            <a:ext cx="3734991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Contribue au développement durable et à la transition écologique.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5214699" y="4035504"/>
            <a:ext cx="4200882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6" name="Text 14"/>
          <p:cNvSpPr/>
          <p:nvPr/>
        </p:nvSpPr>
        <p:spPr>
          <a:xfrm>
            <a:off x="5447586" y="4268391"/>
            <a:ext cx="2817019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Logement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5447586" y="4755594"/>
            <a:ext cx="3735110" cy="7210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Facilite l'accès à un logement décent pour tous.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9640848" y="4035504"/>
            <a:ext cx="4200882" cy="2034540"/>
          </a:xfrm>
          <a:prstGeom prst="roundRect">
            <a:avLst>
              <a:gd name="adj" fmla="val 9969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19" name="Text 17"/>
          <p:cNvSpPr/>
          <p:nvPr/>
        </p:nvSpPr>
        <p:spPr>
          <a:xfrm>
            <a:off x="9873734" y="4268391"/>
            <a:ext cx="3186232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Services à la personne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9873734" y="4755594"/>
            <a:ext cx="3735110" cy="10815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Offre un accompagnement social et des services de proximité essentiels.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88670" y="6295311"/>
            <a:ext cx="13053060" cy="1313498"/>
          </a:xfrm>
          <a:prstGeom prst="roundRect">
            <a:avLst>
              <a:gd name="adj" fmla="val 1544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  <p:txBody>
          <a:bodyPr/>
          <a:lstStyle/>
          <a:p>
            <a:endParaRPr lang="fr-FR"/>
          </a:p>
        </p:txBody>
      </p:sp>
      <p:sp>
        <p:nvSpPr>
          <p:cNvPr id="22" name="Text 20"/>
          <p:cNvSpPr/>
          <p:nvPr/>
        </p:nvSpPr>
        <p:spPr>
          <a:xfrm>
            <a:off x="1021556" y="6528197"/>
            <a:ext cx="2981444" cy="352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Commerce équitable</a:t>
            </a:r>
            <a:endParaRPr lang="en-US" sz="2200" dirty="0"/>
          </a:p>
        </p:txBody>
      </p:sp>
      <p:sp>
        <p:nvSpPr>
          <p:cNvPr id="23" name="Text 21"/>
          <p:cNvSpPr/>
          <p:nvPr/>
        </p:nvSpPr>
        <p:spPr>
          <a:xfrm>
            <a:off x="1021556" y="7015401"/>
            <a:ext cx="12587288" cy="3605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Promue des échanges éthiques et des relations commerciales justes.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1120</Words>
  <Application>Microsoft Office PowerPoint</Application>
  <PresentationFormat>Personnalisé</PresentationFormat>
  <Paragraphs>118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Noto Serif SC Bold</vt:lpstr>
      <vt:lpstr>Geist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Berkant GOKKAYAK</cp:lastModifiedBy>
  <cp:revision>2</cp:revision>
  <dcterms:created xsi:type="dcterms:W3CDTF">2026-01-20T12:07:14Z</dcterms:created>
  <dcterms:modified xsi:type="dcterms:W3CDTF">2026-01-20T12:11:58Z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2026-01-20T12:10:00Z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faa98b2b-b548-44ca-822f-594bef38fbe4</vt:lpwstr>
  </property>
  <property fmtid="{D5CDD505-2E9C-101B-9397-08002B2CF9AE}" pid="7" name="MSIP_Label_defa4170-0d19-0005-0004-bc88714345d2_ActionId">
    <vt:lpwstr>fe00cf2e-d223-49c1-b14a-467e6f0035ab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