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62" r:id="rId7"/>
    <p:sldId id="259"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6E4A3-0B76-C2DA-DD9A-2D61D4E3E1E8}" v="90" dt="2024-10-01T23:43:29.283"/>
    <p1510:client id="{A4C17741-69BE-788F-AE1E-44249B74FAF6}" v="36" dt="2024-10-01T20:42:55.664"/>
    <p1510:client id="{B02440D8-E962-92B2-5CFC-F3EB4C58D881}" v="40" dt="2024-10-02T09:33:01.878"/>
    <p1510:client id="{BB22202B-C1B0-34E4-FF9D-098836A139AD}" v="184" dt="2024-10-01T20:27:36.279"/>
    <p1510:client id="{E001CB25-F9CA-1A47-90C3-A4582572B695}" v="24" dt="2024-10-02T09:50:42.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1" units="cm"/>
      <inkml:brushProperty name="height" value="0.1" units="cm"/>
      <inkml:brushProperty name="color" value="#E71224"/>
    </inkml:brush>
  </inkml:definitions>
  <inkml:trace contextRef="#ctx0" brushRef="#br0">7355 4366 16383 0 0,'30'15'0'0'0,"78"57"0"0"0,72 84 0 0 0,74 76 0 0 0,68 65 0 0 0,39 51 0 0 0,34 32 0 0 0,32 13 0 0 0,10-9 0 0 0,-1-2 0 0 0,-7-13 0 0 0,-17-3 0 0 0,5 28 0 0 0,-17 6 0 0 0,-17 17 0 0 0,10 29 0 0 0,28 12 0 0 0,10 4 0 0 0,-9-9 0 0 0,-16-37 0 0 0,-39-44 0 0 0,-30-33 0 0 0,-42-43 0 0 0,-34-43 0 0 0,-31-35 0 0 0,-40-23 0 0 0,-30-23 0 0 0,-26-11 0 0 0,-22-3 0 0 0,-22-12 0 0 0,-12 5 0 0 0,-11 0 0 0 0,-17-10 0 0 0,-17-15 0 0 0,-7-21 0 0 0,-8-21 0 0 0,1-17 0 0 0,-3-13 0 0 0,-4-8 0 0 0,-4-4 0 0 0,4-9 0 0 0,-1-3 0 0 0,7 9 0 0 0,6 12 0 0 0,1 13 0 0 0,2 10 0 0 0,4 8 0 0 0,-2-3 0 0 0,1 1 0 0 0,2-7 0 0 0,4-15 0 0 0,-4-2 0 0 0,-1-4 0 0 0,3 5 0 0 0,2-8 0 0 0,-4-4 0 0 0,7 5 0 0 0,12 1 0 0 0,5 7 0 0 0,7 2 0 0 0,-6-3 0 0 0,2-10 0 0 0,6-6 0 0 0,6-3 0 0 0,0 1 0 0 0,-6-8 0 0 0,-6 0 0 0 0,-5-7 0 0 0,2-6 0 0 0,-7 0 0 0 0,-5 6 0 0 0,12-2 0 0 0,5 10 0 0 0,-1 8 0 0 0,12 3 0 0 0,8 4 0 0 0,-1 7 0 0 0,1 3 0 0 0,-7-1 0 0 0,-7-3 0 0 0,0-2 0 0 0,-4-3 0 0 0,3 5 0 0 0,-11 2 0 0 0,-5-9 0 0 0,-13-5 0 0 0,-11-1 0 0 0,-3-8 0 0 0,-5-10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1" units="cm"/>
      <inkml:brushProperty name="height" value="0.1" units="cm"/>
      <inkml:brushProperty name="color" value="#E71224"/>
    </inkml:brush>
  </inkml:definitions>
  <inkml:trace contextRef="#ctx0" brushRef="#br0">6456 17345 16383 0 0,'30'-37'0'0'0,"107"-118"0"0"0,143-137 0 0 0,159-154 0 0 0,140-136 0 0 0,166-134 0 0 0,113-103 0 0 0,100-84 0 0 0,95-54 0 0 0,43-29 0 0 0,43 3 0 0 0,2 3 0 0 0,16 27 0 0 0,-39 33 0 0 0,-59 59 0 0 0,-67 65 0 0 0,-98 92 0 0 0,-110 113 0 0 0,-137 113 0 0 0,-117 84 0 0 0,-105 80 0 0 0,-94 63 0 0 0,-59 44 0 0 0,-52 58 0 0 0,-42 31 0 0 0,-44 28 0 0 0,-29 23 0 0 0,-25 14 0 0 0,-18 17 0 0 0,-14 14 0 0 0,-13 3 0 0 0,-6-2 0 0 0,0 2 0 0 0,-6-3 0 0 0,2 2 0 0 0,4 5 0 0 0,-4 5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35" units="cm"/>
      <inkml:brushProperty name="height" value="0.35" units="cm"/>
      <inkml:brushProperty name="color" value="#66CC00"/>
    </inkml:brush>
  </inkml:definitions>
  <inkml:trace contextRef="#ctx0" brushRef="#br0">7382 11445 16383 0 0,'15'15'0'0'0,"42"43"0"0"0,50 26 0 0 0,73 51 0 0 0,29 18 0 0 0,54 35 0 0 0,4 9 0 0 0,3 0 0 0 0,-1-11 0 0 0,-8-21 0 0 0,-10-17 0 0 0,-27-11 0 0 0,-20-14 0 0 0,-38-13 0 0 0,-40-17 0 0 0,-26-10 0 0 0,-22-11 0 0 0,-18-11 0 0 0,-10-15 0 0 0,-15-9 0 0 0,-13-2 0 0 0,-2-8 0 0 0,-6 0 0 0 0,-4 2 0 0 0,3-4 0 0 0,0 10 0 0 0,-3 5 0 0 0,5 4 0 0 0,0 2 0 0 0,-3 0 0 0 0,-4 1 0 0 0,-2-1 0 0 0,-3-1 0 0 0,-2 0 0 0 0,7 0 0 0 0,1-24 0 0 0,0-21 0 0 0,-2-20 0 0 0,6-13 0 0 0,0-8 0 0 0,-2-6 0 0 0,4-16 0 0 0,1-21 0 0 0,4-18 0 0 0,21-14 0 0 0,12-3 0 0 0,11-10 0 0 0,40-37 0 0 0,48-19 0 0 0,64-24 0 0 0,64-29 0 0 0,59-25 0 0 0,47-30 0 0 0,25-31 0 0 0,26-6 0 0 0,13-22 0 0 0,42-41 0 0 0,36-51 0 0 0,47-32 0 0 0,39-34 0 0 0,-3-4 0 0 0,-30 18 0 0 0,-61 25 0 0 0,-60 48 0 0 0,-62 51 0 0 0,-55 51 0 0 0,-54 51 0 0 0,-63 40 0 0 0,-31 30 0 0 0,-20 34 0 0 0,-16 22 0 0 0,-21 29 0 0 0,-26 34 0 0 0,-25 15 0 0 0,-19 19 0 0 0,-22 18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02/10/2024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02/10/2024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02/10/2024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02/10/2024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02/10/2024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02/10/2024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02/10/2024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eMlggyqz0Y"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aistudio.googl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6590662" y="4267832"/>
            <a:ext cx="4805996" cy="1297115"/>
          </a:xfrm>
        </p:spPr>
        <p:txBody>
          <a:bodyPr vert="horz" lIns="91440" tIns="45720" rIns="91440" bIns="45720" rtlCol="0" anchor="t">
            <a:normAutofit/>
          </a:bodyPr>
          <a:lstStyle/>
          <a:p>
            <a:pPr algn="l"/>
            <a:r>
              <a:rPr lang="en-US" sz="4000" kern="1200">
                <a:solidFill>
                  <a:schemeClr val="tx2"/>
                </a:solidFill>
                <a:latin typeface="+mj-lt"/>
                <a:ea typeface="+mj-ea"/>
                <a:cs typeface="+mj-cs"/>
              </a:rPr>
              <a:t>Présentation</a:t>
            </a:r>
          </a:p>
        </p:txBody>
      </p:sp>
      <p:sp>
        <p:nvSpPr>
          <p:cNvPr id="4" name="ZoneTexte 3">
            <a:extLst>
              <a:ext uri="{FF2B5EF4-FFF2-40B4-BE49-F238E27FC236}">
                <a16:creationId xmlns:a16="http://schemas.microsoft.com/office/drawing/2014/main" id="{BD32BD05-6A31-A5AB-F6DE-20373F1860D3}"/>
              </a:ext>
            </a:extLst>
          </p:cNvPr>
          <p:cNvSpPr txBox="1"/>
          <p:nvPr/>
        </p:nvSpPr>
        <p:spPr>
          <a:xfrm>
            <a:off x="6590966" y="3428999"/>
            <a:ext cx="4805691" cy="83883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ts val="1000"/>
              </a:spcBef>
            </a:pPr>
            <a:r>
              <a:rPr lang="en-US" sz="2000" kern="1200">
                <a:solidFill>
                  <a:schemeClr val="tx2"/>
                </a:solidFill>
                <a:latin typeface="+mn-lt"/>
                <a:ea typeface="+mn-ea"/>
                <a:cs typeface="+mn-cs"/>
              </a:rPr>
              <a:t>L'IA</a:t>
            </a:r>
          </a:p>
        </p:txBody>
      </p:sp>
      <p:pic>
        <p:nvPicPr>
          <p:cNvPr id="8" name="Graphic 7" descr="Enseignant">
            <a:extLst>
              <a:ext uri="{FF2B5EF4-FFF2-40B4-BE49-F238E27FC236}">
                <a16:creationId xmlns:a16="http://schemas.microsoft.com/office/drawing/2014/main" id="{682FCCA6-C3BB-EE20-8572-284774C0CC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81DD248-49D1-9322-C547-EE46FCE143F7}"/>
              </a:ext>
            </a:extLst>
          </p:cNvPr>
          <p:cNvSpPr txBox="1"/>
          <p:nvPr/>
        </p:nvSpPr>
        <p:spPr>
          <a:xfrm>
            <a:off x="359833" y="412750"/>
            <a:ext cx="1157816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err="1">
                <a:latin typeface="Aptos Display"/>
                <a:ea typeface="+mn-lt"/>
                <a:cs typeface="+mn-lt"/>
              </a:rPr>
              <a:t>OpenAI</a:t>
            </a:r>
            <a:r>
              <a:rPr lang="fr-FR" sz="2400" dirty="0">
                <a:latin typeface="Aptos Display"/>
                <a:ea typeface="+mn-lt"/>
                <a:cs typeface="+mn-lt"/>
              </a:rPr>
              <a:t>, fondée en 2015 comme organisation à but non lucratif, avait pour mission initiale de développer l'intelligence artificielle de manière responsable et au bénéfice de l'humanité. En 2017, l'entreprise dévoile son premier modèle de langage génératif, GPT, qui a posé les bases pour les futures itérations. Avec l'arrivée de GPT-2 et GPT-3, la capacité de génération de texte a connu des avancées significatives, suscitant à la fois l'enthousiasme et des inquiétudes quant aux potentiels abus. En parallèle, </a:t>
            </a:r>
            <a:r>
              <a:rPr lang="fr-FR" sz="2400" dirty="0" err="1">
                <a:latin typeface="Aptos Display"/>
                <a:ea typeface="+mn-lt"/>
                <a:cs typeface="+mn-lt"/>
              </a:rPr>
              <a:t>OpenAI</a:t>
            </a:r>
            <a:r>
              <a:rPr lang="fr-FR" sz="2400" dirty="0">
                <a:latin typeface="Aptos Display"/>
                <a:ea typeface="+mn-lt"/>
                <a:cs typeface="+mn-lt"/>
              </a:rPr>
              <a:t> explore la génération d'images avec DALL-E, révélé en 2021, capable de créer des images à partir de descriptions textuelles. Fin 2022 marque un tournant avec le lancement de </a:t>
            </a:r>
            <a:r>
              <a:rPr lang="fr-FR" sz="2400" dirty="0" err="1">
                <a:latin typeface="Aptos Display"/>
                <a:ea typeface="+mn-lt"/>
                <a:cs typeface="+mn-lt"/>
              </a:rPr>
              <a:t>ChatGPT</a:t>
            </a:r>
            <a:r>
              <a:rPr lang="fr-FR" sz="2400" dirty="0">
                <a:latin typeface="Aptos Display"/>
                <a:ea typeface="+mn-lt"/>
                <a:cs typeface="+mn-lt"/>
              </a:rPr>
              <a:t>, une interface conversationnelle basée sur une version améliorée de GPT-3, rendant l'IA générative accessible au grand public et propulsant </a:t>
            </a:r>
            <a:r>
              <a:rPr lang="fr-FR" sz="2400" dirty="0" err="1">
                <a:latin typeface="Aptos Display"/>
                <a:ea typeface="+mn-lt"/>
                <a:cs typeface="+mn-lt"/>
              </a:rPr>
              <a:t>OpenAI</a:t>
            </a:r>
            <a:r>
              <a:rPr lang="fr-FR" sz="2400" dirty="0">
                <a:latin typeface="Aptos Display"/>
                <a:ea typeface="+mn-lt"/>
                <a:cs typeface="+mn-lt"/>
              </a:rPr>
              <a:t> sur le devant de la scène technologique. Ce succès a conduit à la création d'une branche à but lucratif et à d'importants investissements de la part de Microsoft, accélérant le développement et le déploiement de nouveaux modèles.</a:t>
            </a:r>
            <a:endParaRPr lang="fr-FR" sz="2400" dirty="0">
              <a:latin typeface="Aptos Display"/>
            </a:endParaRPr>
          </a:p>
        </p:txBody>
      </p:sp>
    </p:spTree>
    <p:extLst>
      <p:ext uri="{BB962C8B-B14F-4D97-AF65-F5344CB8AC3E}">
        <p14:creationId xmlns:p14="http://schemas.microsoft.com/office/powerpoint/2010/main" val="176845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77B8011-3C5A-F652-603F-DD8B258EFD9D}"/>
              </a:ext>
            </a:extLst>
          </p:cNvPr>
          <p:cNvPicPr>
            <a:picLocks noChangeAspect="1"/>
          </p:cNvPicPr>
          <p:nvPr/>
        </p:nvPicPr>
        <p:blipFill>
          <a:blip r:embed="rId2">
            <a:alphaModFix amt="50000"/>
          </a:blip>
          <a:srcRect r="6250" b="6250"/>
          <a:stretch/>
        </p:blipFill>
        <p:spPr>
          <a:xfrm>
            <a:off x="20" y="1"/>
            <a:ext cx="12191980" cy="6857999"/>
          </a:xfrm>
          <a:prstGeom prst="rect">
            <a:avLst/>
          </a:prstGeom>
        </p:spPr>
      </p:pic>
      <p:sp>
        <p:nvSpPr>
          <p:cNvPr id="2" name="Titre 1">
            <a:extLst>
              <a:ext uri="{FF2B5EF4-FFF2-40B4-BE49-F238E27FC236}">
                <a16:creationId xmlns:a16="http://schemas.microsoft.com/office/drawing/2014/main" id="{61AA313D-D772-33D7-1922-0A7672397B5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Qu'est-ce que le deep-learning?</a:t>
            </a:r>
          </a:p>
        </p:txBody>
      </p:sp>
      <p:sp>
        <p:nvSpPr>
          <p:cNvPr id="4" name="ZoneTexte 2">
            <a:extLst>
              <a:ext uri="{FF2B5EF4-FFF2-40B4-BE49-F238E27FC236}">
                <a16:creationId xmlns:a16="http://schemas.microsoft.com/office/drawing/2014/main" id="{D96DD01B-36C0-2808-B2BB-6E92BC444DCB}"/>
              </a:ext>
            </a:extLst>
          </p:cNvPr>
          <p:cNvSpPr txBox="1"/>
          <p:nvPr/>
        </p:nvSpPr>
        <p:spPr>
          <a:xfrm>
            <a:off x="1524000" y="4159404"/>
            <a:ext cx="9144000" cy="1098395"/>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spcAft>
                <a:spcPts val="600"/>
              </a:spcAft>
            </a:pPr>
            <a:r>
              <a:rPr lang="en-US" sz="2400" dirty="0">
                <a:solidFill>
                  <a:srgbClr val="FFFFFF"/>
                </a:solidFill>
                <a:hlinkClick r:id="rId3"/>
              </a:rPr>
              <a:t>Vidéo, sans son</a:t>
            </a:r>
          </a:p>
        </p:txBody>
      </p:sp>
    </p:spTree>
    <p:extLst>
      <p:ext uri="{BB962C8B-B14F-4D97-AF65-F5344CB8AC3E}">
        <p14:creationId xmlns:p14="http://schemas.microsoft.com/office/powerpoint/2010/main" val="140492290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829AF7C-B6F8-360C-64EA-43063691D61A}"/>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Qu'est-ce qui fait une bonne IA?</a:t>
            </a:r>
          </a:p>
        </p:txBody>
      </p:sp>
      <p:sp>
        <p:nvSpPr>
          <p:cNvPr id="4" name="ZoneTexte 3">
            <a:extLst>
              <a:ext uri="{FF2B5EF4-FFF2-40B4-BE49-F238E27FC236}">
                <a16:creationId xmlns:a16="http://schemas.microsoft.com/office/drawing/2014/main" id="{32F92E28-E98D-0369-45CF-111B1EC3D6A9}"/>
              </a:ext>
            </a:extLst>
          </p:cNvPr>
          <p:cNvSpPr txBox="1"/>
          <p:nvPr/>
        </p:nvSpPr>
        <p:spPr>
          <a:xfrm>
            <a:off x="6590966" y="3428999"/>
            <a:ext cx="4805691" cy="83883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ts val="1000"/>
              </a:spcBef>
            </a:pPr>
            <a:r>
              <a:rPr lang="en-US" sz="2000" kern="1200">
                <a:solidFill>
                  <a:schemeClr val="tx2"/>
                </a:solidFill>
                <a:latin typeface="+mn-lt"/>
                <a:ea typeface="+mn-ea"/>
                <a:cs typeface="+mn-cs"/>
              </a:rPr>
              <a:t>L'invention du deep learning</a:t>
            </a:r>
          </a:p>
        </p:txBody>
      </p:sp>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21479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Visage humain, personne, habits, sourire&#10;&#10;Description générée automatiquement">
            <a:extLst>
              <a:ext uri="{FF2B5EF4-FFF2-40B4-BE49-F238E27FC236}">
                <a16:creationId xmlns:a16="http://schemas.microsoft.com/office/drawing/2014/main" id="{B3275C62-42F1-58D3-09F5-A776A3AF43B5}"/>
              </a:ext>
            </a:extLst>
          </p:cNvPr>
          <p:cNvPicPr>
            <a:picLocks noChangeAspect="1"/>
          </p:cNvPicPr>
          <p:nvPr/>
        </p:nvPicPr>
        <p:blipFill>
          <a:blip r:embed="rId2"/>
          <a:stretch>
            <a:fillRect/>
          </a:stretch>
        </p:blipFill>
        <p:spPr>
          <a:xfrm>
            <a:off x="4475298" y="1256581"/>
            <a:ext cx="3241404" cy="41148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Encre 3">
                <a:extLst>
                  <a:ext uri="{FF2B5EF4-FFF2-40B4-BE49-F238E27FC236}">
                    <a16:creationId xmlns:a16="http://schemas.microsoft.com/office/drawing/2014/main" id="{7F4C0B8C-68A7-5288-8008-CDBD149629E3}"/>
                  </a:ext>
                </a:extLst>
              </p14:cNvPr>
              <p14:cNvContentPartPr/>
              <p14:nvPr/>
            </p14:nvContentPartPr>
            <p14:xfrm>
              <a:off x="3857624" y="952500"/>
              <a:ext cx="4279831" cy="4470744"/>
            </p14:xfrm>
          </p:contentPart>
        </mc:Choice>
        <mc:Fallback>
          <p:pic>
            <p:nvPicPr>
              <p:cNvPr id="4" name="Encre 3">
                <a:extLst>
                  <a:ext uri="{FF2B5EF4-FFF2-40B4-BE49-F238E27FC236}">
                    <a16:creationId xmlns:a16="http://schemas.microsoft.com/office/drawing/2014/main" id="{7F4C0B8C-68A7-5288-8008-CDBD149629E3}"/>
                  </a:ext>
                </a:extLst>
              </p:cNvPr>
              <p:cNvPicPr/>
              <p:nvPr/>
            </p:nvPicPr>
            <p:blipFill>
              <a:blip r:embed="rId4"/>
              <a:stretch>
                <a:fillRect/>
              </a:stretch>
            </p:blipFill>
            <p:spPr>
              <a:xfrm>
                <a:off x="3839625" y="934862"/>
                <a:ext cx="4315469" cy="45063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Encre 4">
                <a:extLst>
                  <a:ext uri="{FF2B5EF4-FFF2-40B4-BE49-F238E27FC236}">
                    <a16:creationId xmlns:a16="http://schemas.microsoft.com/office/drawing/2014/main" id="{357998ED-FF8F-B7E6-1FCC-E04CCF33A23C}"/>
                  </a:ext>
                </a:extLst>
              </p14:cNvPr>
              <p14:cNvContentPartPr/>
              <p14:nvPr/>
            </p14:nvContentPartPr>
            <p14:xfrm>
              <a:off x="3317874" y="-251759"/>
              <a:ext cx="6367033" cy="5395258"/>
            </p14:xfrm>
          </p:contentPart>
        </mc:Choice>
        <mc:Fallback>
          <p:pic>
            <p:nvPicPr>
              <p:cNvPr id="5" name="Encre 4">
                <a:extLst>
                  <a:ext uri="{FF2B5EF4-FFF2-40B4-BE49-F238E27FC236}">
                    <a16:creationId xmlns:a16="http://schemas.microsoft.com/office/drawing/2014/main" id="{357998ED-FF8F-B7E6-1FCC-E04CCF33A23C}"/>
                  </a:ext>
                </a:extLst>
              </p:cNvPr>
              <p:cNvPicPr/>
              <p:nvPr/>
            </p:nvPicPr>
            <p:blipFill>
              <a:blip r:embed="rId6"/>
              <a:stretch>
                <a:fillRect/>
              </a:stretch>
            </p:blipFill>
            <p:spPr>
              <a:xfrm>
                <a:off x="3300235" y="-269398"/>
                <a:ext cx="6402671" cy="5430895"/>
              </a:xfrm>
              <a:prstGeom prst="rect">
                <a:avLst/>
              </a:prstGeom>
            </p:spPr>
          </p:pic>
        </mc:Fallback>
      </mc:AlternateContent>
    </p:spTree>
    <p:extLst>
      <p:ext uri="{BB962C8B-B14F-4D97-AF65-F5344CB8AC3E}">
        <p14:creationId xmlns:p14="http://schemas.microsoft.com/office/powerpoint/2010/main" val="414524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symbole, logo, Graphique, Police&#10;&#10;Description générée automatiquement">
            <a:extLst>
              <a:ext uri="{FF2B5EF4-FFF2-40B4-BE49-F238E27FC236}">
                <a16:creationId xmlns:a16="http://schemas.microsoft.com/office/drawing/2014/main" id="{9D912DB6-8CB5-15F7-233C-0A230A452502}"/>
              </a:ext>
            </a:extLst>
          </p:cNvPr>
          <p:cNvPicPr>
            <a:picLocks noChangeAspect="1"/>
          </p:cNvPicPr>
          <p:nvPr/>
        </p:nvPicPr>
        <p:blipFill>
          <a:blip r:embed="rId2"/>
          <a:stretch>
            <a:fillRect/>
          </a:stretch>
        </p:blipFill>
        <p:spPr>
          <a:xfrm>
            <a:off x="3048000" y="1714500"/>
            <a:ext cx="6096000" cy="3429000"/>
          </a:xfrm>
          <a:prstGeom prst="rect">
            <a:avLst/>
          </a:prstGeom>
        </p:spPr>
      </p:pic>
      <mc:AlternateContent xmlns:mc="http://schemas.openxmlformats.org/markup-compatibility/2006">
        <mc:Choice xmlns:p14="http://schemas.microsoft.com/office/powerpoint/2010/main" Requires="p14">
          <p:contentPart p14:bwMode="auto" r:id="rId3">
            <p14:nvContentPartPr>
              <p14:cNvPr id="9" name="Encre 8">
                <a:extLst>
                  <a:ext uri="{FF2B5EF4-FFF2-40B4-BE49-F238E27FC236}">
                    <a16:creationId xmlns:a16="http://schemas.microsoft.com/office/drawing/2014/main" id="{56200EC2-C94E-1C99-DA65-8089C78B5BB3}"/>
                  </a:ext>
                </a:extLst>
              </p14:cNvPr>
              <p14:cNvContentPartPr/>
              <p14:nvPr/>
            </p14:nvContentPartPr>
            <p14:xfrm>
              <a:off x="3873500" y="1605339"/>
              <a:ext cx="4689222" cy="3197787"/>
            </p14:xfrm>
          </p:contentPart>
        </mc:Choice>
        <mc:Fallback>
          <p:pic>
            <p:nvPicPr>
              <p:cNvPr id="9" name="Encre 8">
                <a:extLst>
                  <a:ext uri="{FF2B5EF4-FFF2-40B4-BE49-F238E27FC236}">
                    <a16:creationId xmlns:a16="http://schemas.microsoft.com/office/drawing/2014/main" id="{56200EC2-C94E-1C99-DA65-8089C78B5BB3}"/>
                  </a:ext>
                </a:extLst>
              </p:cNvPr>
              <p:cNvPicPr/>
              <p:nvPr/>
            </p:nvPicPr>
            <p:blipFill>
              <a:blip r:embed="rId4"/>
              <a:stretch>
                <a:fillRect/>
              </a:stretch>
            </p:blipFill>
            <p:spPr>
              <a:xfrm>
                <a:off x="3810867" y="1542708"/>
                <a:ext cx="4814849" cy="3323409"/>
              </a:xfrm>
              <a:prstGeom prst="rect">
                <a:avLst/>
              </a:prstGeom>
            </p:spPr>
          </p:pic>
        </mc:Fallback>
      </mc:AlternateContent>
    </p:spTree>
    <p:extLst>
      <p:ext uri="{BB962C8B-B14F-4D97-AF65-F5344CB8AC3E}">
        <p14:creationId xmlns:p14="http://schemas.microsoft.com/office/powerpoint/2010/main" val="10440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64FEE3-1244-5F6C-16D7-446DA660BE4C}"/>
              </a:ext>
            </a:extLst>
          </p:cNvPr>
          <p:cNvSpPr>
            <a:spLocks noGrp="1"/>
          </p:cNvSpPr>
          <p:nvPr>
            <p:ph type="title"/>
          </p:nvPr>
        </p:nvSpPr>
        <p:spPr>
          <a:xfrm>
            <a:off x="3371787" y="1741337"/>
            <a:ext cx="5448730" cy="2387918"/>
          </a:xfrm>
        </p:spPr>
        <p:txBody>
          <a:bodyPr vert="horz" lIns="91440" tIns="45720" rIns="91440" bIns="45720" rtlCol="0" anchor="b">
            <a:normAutofit/>
          </a:bodyPr>
          <a:lstStyle/>
          <a:p>
            <a:pPr algn="ctr"/>
            <a:r>
              <a:rPr lang="en-US" sz="4000" kern="1200">
                <a:solidFill>
                  <a:schemeClr val="tx2"/>
                </a:solidFill>
                <a:latin typeface="+mj-lt"/>
                <a:ea typeface="+mj-ea"/>
                <a:cs typeface="+mj-cs"/>
              </a:rPr>
              <a:t>Utiliser le deep-learning pour créer sa propre intelligence artificielle</a:t>
            </a:r>
          </a:p>
        </p:txBody>
      </p:sp>
      <p:sp>
        <p:nvSpPr>
          <p:cNvPr id="3" name="ZoneTexte 2">
            <a:extLst>
              <a:ext uri="{FF2B5EF4-FFF2-40B4-BE49-F238E27FC236}">
                <a16:creationId xmlns:a16="http://schemas.microsoft.com/office/drawing/2014/main" id="{3FAD1B2E-B8AF-C9E0-6D3D-849DF5AB031D}"/>
              </a:ext>
            </a:extLst>
          </p:cNvPr>
          <p:cNvSpPr txBox="1"/>
          <p:nvPr/>
        </p:nvSpPr>
        <p:spPr>
          <a:xfrm>
            <a:off x="3371161" y="4200522"/>
            <a:ext cx="5449982" cy="68207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Bef>
                <a:spcPts val="1000"/>
              </a:spcBef>
            </a:pPr>
            <a:r>
              <a:rPr lang="en-US" sz="2400" kern="1200">
                <a:solidFill>
                  <a:schemeClr val="tx2"/>
                </a:solidFill>
                <a:latin typeface="+mn-lt"/>
                <a:ea typeface="+mn-ea"/>
                <a:cs typeface="+mn-cs"/>
                <a:hlinkClick r:id="rId2"/>
              </a:rPr>
              <a:t>Lien</a:t>
            </a:r>
            <a:endParaRPr lang="en-US" sz="2400" kern="1200">
              <a:solidFill>
                <a:schemeClr val="tx2"/>
              </a:solidFill>
              <a:latin typeface="+mn-lt"/>
              <a:ea typeface="+mn-ea"/>
              <a:cs typeface="+mn-cs"/>
            </a:endParaRP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476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7</Slides>
  <Notes>0</Notes>
  <HiddenSlides>0</HiddenSlide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vt:lpstr>
      <vt:lpstr>Présentation PowerPoint</vt:lpstr>
      <vt:lpstr>Qu'est-ce que le deep-learning?</vt:lpstr>
      <vt:lpstr>Qu'est-ce qui fait une bonne IA?</vt:lpstr>
      <vt:lpstr>Présentation PowerPoint</vt:lpstr>
      <vt:lpstr>Présentation PowerPoint</vt:lpstr>
      <vt:lpstr>Utiliser le deep-learning pour créer sa propre intelligence artificielle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53</cp:revision>
  <dcterms:created xsi:type="dcterms:W3CDTF">2024-10-01T19:45:57Z</dcterms:created>
  <dcterms:modified xsi:type="dcterms:W3CDTF">2024-10-02T09:53:07Z</dcterms:modified>
</cp:coreProperties>
</file>