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4630400" cy="8229600"/>
  <p:notesSz cx="8229600" cy="14630400"/>
  <p:embeddedFontLst>
    <p:embeddedFont>
      <p:font typeface="Instrument Sans Medium" panose="020B0604020202020204" charset="0"/>
      <p:regular r:id="rId19"/>
    </p:embeddedFont>
    <p:embeddedFont>
      <p:font typeface="Instrument Sans Semi Bold" panose="020B0604020202020204" charset="0"/>
      <p:regular r:id="rId2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E2581-5AA1-439F-A766-00498FCE0B2B}" v="1" dt="2025-09-29T21:20:42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12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4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tangoapp.dev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nutrilens.gokkayak.fr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Understanding Diabetes: A Complete Guide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Empowering patients through education and innovative technology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95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How It Works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319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Experience the power of Smart Nutrition AI firsthand. Explore our demo and the live application to see how seamless diabetes management can be.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12877"/>
            <a:ext cx="6407944" cy="4347210"/>
          </a:xfrm>
          <a:prstGeom prst="roundRect">
            <a:avLst>
              <a:gd name="adj" fmla="val 469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051084" y="3270171"/>
            <a:ext cx="442519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View the mobile experience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831550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See how our app interacts with your phone in real-time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51084" y="4330541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51084" y="4829532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051084" y="5328523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51084" y="5827514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1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84" y="6445567"/>
            <a:ext cx="2426137" cy="623768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7428548" y="3012877"/>
            <a:ext cx="6408063" cy="4347210"/>
          </a:xfrm>
          <a:prstGeom prst="roundRect">
            <a:avLst>
              <a:gd name="adj" fmla="val 469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10"/>
          <p:cNvSpPr/>
          <p:nvPr/>
        </p:nvSpPr>
        <p:spPr>
          <a:xfrm>
            <a:off x="7685842" y="3270171"/>
            <a:ext cx="406800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Try the Demo Application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85842" y="3831550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Dive into the NutriLens app and discover its intuitive features for precise nutrition analysis.</a:t>
            </a:r>
            <a:endParaRPr lang="en-US" sz="17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842" y="4812506"/>
            <a:ext cx="1411367" cy="1411367"/>
          </a:xfrm>
          <a:prstGeom prst="rect">
            <a:avLst/>
          </a:prstGeom>
        </p:spPr>
      </p:pic>
      <p:pic>
        <p:nvPicPr>
          <p:cNvPr id="16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5842" y="6479024"/>
            <a:ext cx="2820114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490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How It Works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Capture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3151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Photo or QR scan of your meal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Analyze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6760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AI processes nutritional content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Calculate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03694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Personalized insulin recommendations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59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Key Benefits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98363"/>
            <a:ext cx="4196358" cy="2577108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" name="Shape 2"/>
          <p:cNvSpPr/>
          <p:nvPr/>
        </p:nvSpPr>
        <p:spPr>
          <a:xfrm>
            <a:off x="1020604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474006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95% Accuracy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72285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Clinically validated nutritional analysis (by myself)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98363"/>
            <a:ext cx="4196358" cy="2577108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Shape 6"/>
          <p:cNvSpPr/>
          <p:nvPr/>
        </p:nvSpPr>
        <p:spPr>
          <a:xfrm>
            <a:off x="5443776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474006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Instant Results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72285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Analysis completed in under 3 seconds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98363"/>
            <a:ext cx="4196358" cy="2577108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Shape 10"/>
          <p:cNvSpPr/>
          <p:nvPr/>
        </p:nvSpPr>
        <p:spPr>
          <a:xfrm>
            <a:off x="9866948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474006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Food Freedom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72285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Eat confidently anywhere, anytime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59306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Transforming diabetes management from guesswork to precision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56943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Empowering Better Health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55353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Smart Nutrition AI bridges the gap between complex medical needs and everyday life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53449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4577001"/>
            <a:ext cx="340162" cy="4252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4612362"/>
            <a:ext cx="38617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Reduces management stress</a:t>
            </a:r>
            <a:endParaRPr lang="en-US" sz="2200" dirty="0"/>
          </a:p>
        </p:txBody>
      </p:sp>
      <p:sp>
        <p:nvSpPr>
          <p:cNvPr id="8" name="Shape 4"/>
          <p:cNvSpPr/>
          <p:nvPr/>
        </p:nvSpPr>
        <p:spPr>
          <a:xfrm>
            <a:off x="793790" y="54984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554093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5576292"/>
            <a:ext cx="33603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Improves glucose control</a:t>
            </a:r>
            <a:endParaRPr lang="en-US" sz="2200" dirty="0"/>
          </a:p>
        </p:txBody>
      </p:sp>
      <p:sp>
        <p:nvSpPr>
          <p:cNvPr id="11" name="Shape 6"/>
          <p:cNvSpPr/>
          <p:nvPr/>
        </p:nvSpPr>
        <p:spPr>
          <a:xfrm>
            <a:off x="793790" y="646235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6504861"/>
            <a:ext cx="340162" cy="42529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30906" y="6540222"/>
            <a:ext cx="30697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Enhances quality of life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328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What is Diabetes?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7903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Basics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43114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chronic condition where blood glucose levels remain consistently elevated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6102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Body cannot produce or properly use insulin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0321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Affects 422+ million people globally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4541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Leading cause of blindness, kidney failure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807375"/>
            <a:ext cx="4885015" cy="36636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67495"/>
            <a:ext cx="61755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Insulin Connection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2990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384947"/>
            <a:ext cx="6407944" cy="3048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793790" y="3559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Food Consumption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049673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Carbohydrates break down into glucose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28548" y="302990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384947"/>
            <a:ext cx="6408063" cy="3048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Text 7"/>
          <p:cNvSpPr/>
          <p:nvPr/>
        </p:nvSpPr>
        <p:spPr>
          <a:xfrm>
            <a:off x="7428548" y="3559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Glucose Release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28548" y="4049673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Blood sugar levels begin to rise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Insulin Response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829181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Pancreas releases insulin hormone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7" name="Text 15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Cellular Uptake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8548" y="5829181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Cells absorb glucose for energy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6825"/>
            <a:ext cx="86339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Type 1 vs Type 2: Key Differences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79232"/>
            <a:ext cx="6407944" cy="2633543"/>
          </a:xfrm>
          <a:prstGeom prst="roundRect">
            <a:avLst>
              <a:gd name="adj" fmla="val 775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" name="Text 2"/>
          <p:cNvSpPr/>
          <p:nvPr/>
        </p:nvSpPr>
        <p:spPr>
          <a:xfrm>
            <a:off x="1020604" y="36060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Type 1 Diabetes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4096464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Autoimmune condition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20604" y="4538663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Usually diagnosed in childhood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20604" y="498086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 insulin production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20604" y="5423059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5-10% of all cases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3379232"/>
            <a:ext cx="6408063" cy="2633543"/>
          </a:xfrm>
          <a:prstGeom prst="roundRect">
            <a:avLst>
              <a:gd name="adj" fmla="val 775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Text 8"/>
          <p:cNvSpPr/>
          <p:nvPr/>
        </p:nvSpPr>
        <p:spPr>
          <a:xfrm>
            <a:off x="7655362" y="36060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Type 2 Diabetes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55362" y="4096464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Insulin resistance develops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655362" y="4538663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Often diagnosed in adulthood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655362" y="4980861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Reduced insulin effectiveness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655362" y="5423059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90-95% of all cases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153" y="511612"/>
            <a:ext cx="4774763" cy="581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Risk Factors &amp; Causes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51153" y="1558052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Type 1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651153" y="2092881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Genetic predisposition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1153" y="2455545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Environmental triggers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51153" y="2818209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Viral infections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51153" y="3180874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Not preventable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3" y="3687842"/>
            <a:ext cx="6437114" cy="425481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49753" y="1558052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Type 2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7549753" y="2092881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Obesity and inactivity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7549753" y="2455545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Family history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7549753" y="2818209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Age over 45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7549753" y="3180874"/>
            <a:ext cx="64371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Often preventable</a:t>
            </a:r>
            <a:endParaRPr lang="en-US" sz="14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53" y="3687842"/>
            <a:ext cx="6437114" cy="42902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516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Daily Management Challenges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09374"/>
            <a:ext cx="3664744" cy="2448044"/>
          </a:xfrm>
          <a:prstGeom prst="roundRect">
            <a:avLst>
              <a:gd name="adj" fmla="val 597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Shape 2"/>
          <p:cNvSpPr/>
          <p:nvPr/>
        </p:nvSpPr>
        <p:spPr>
          <a:xfrm>
            <a:off x="6249710" y="2609374"/>
            <a:ext cx="121920" cy="244804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6628924" y="2866668"/>
            <a:ext cx="30587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Carb Counting Complexity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28924" y="3711416"/>
            <a:ext cx="30587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Estimating carbohydrates in meals requires extensive knowledge and experience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2609374"/>
            <a:ext cx="3664863" cy="2448044"/>
          </a:xfrm>
          <a:prstGeom prst="roundRect">
            <a:avLst>
              <a:gd name="adj" fmla="val 597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Shape 6"/>
          <p:cNvSpPr/>
          <p:nvPr/>
        </p:nvSpPr>
        <p:spPr>
          <a:xfrm>
            <a:off x="10141268" y="2609374"/>
            <a:ext cx="121920" cy="244804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Text 7"/>
          <p:cNvSpPr/>
          <p:nvPr/>
        </p:nvSpPr>
        <p:spPr>
          <a:xfrm>
            <a:off x="10520482" y="2866668"/>
            <a:ext cx="30588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Insulin Dosing Precision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520482" y="3711416"/>
            <a:ext cx="30588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Incorrect calculations can lead to dangerous blood sugar swings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284232"/>
            <a:ext cx="3664744" cy="2093714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Shape 10"/>
          <p:cNvSpPr/>
          <p:nvPr/>
        </p:nvSpPr>
        <p:spPr>
          <a:xfrm>
            <a:off x="6249710" y="5284232"/>
            <a:ext cx="121920" cy="209371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6628924" y="55415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Lifestyle Limitations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628924" y="6031944"/>
            <a:ext cx="30587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Constant monitoring affects social dining and spontaneous activities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09186"/>
            <a:ext cx="5867162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How to solve the issue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766905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Slavery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429"/>
            <a:ext cx="67300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Thinking Outside the Box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188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Sometimes, tackling a challenge requires a slightly controversial strategy to get things done: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736890"/>
            <a:ext cx="226814" cy="1360884"/>
          </a:xfrm>
          <a:prstGeom prst="roundRect">
            <a:avLst>
              <a:gd name="adj" fmla="val 90006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247418" y="29637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1. Find an issue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47418" y="3454122"/>
            <a:ext cx="125891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Identify a problem that demands an innovative solution.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1133951" y="4324588"/>
            <a:ext cx="226814" cy="1360884"/>
          </a:xfrm>
          <a:prstGeom prst="roundRect">
            <a:avLst>
              <a:gd name="adj" fmla="val 90006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6"/>
          <p:cNvSpPr/>
          <p:nvPr/>
        </p:nvSpPr>
        <p:spPr>
          <a:xfrm>
            <a:off x="1587579" y="4551402"/>
            <a:ext cx="51001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2. Find a random developer on the web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587579" y="5041821"/>
            <a:ext cx="122490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Tap into the global network of talent for expert assistance. (never pay them)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1474232" y="5912287"/>
            <a:ext cx="226814" cy="1360884"/>
          </a:xfrm>
          <a:prstGeom prst="roundRect">
            <a:avLst>
              <a:gd name="adj" fmla="val 90006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1927860" y="6139101"/>
            <a:ext cx="34724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3. Make them work for you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927860" y="6629519"/>
            <a:ext cx="119087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Effectively delegate and guide them to implement your vision. (make them do all the job)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9498"/>
            <a:ext cx="82262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Introducing: Smart Nutrition AI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03590"/>
            <a:ext cx="4885015" cy="32557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975253"/>
            <a:ext cx="445984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Revolutionary Meal Analysis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39828" y="36273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Snap a photo or scan a QR code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419433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Instantly receive: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76130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Precise carb content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520350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Total calories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39828" y="56457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Portion weight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39828" y="60879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Suggested insulin dosing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656898F9EF54A8858F9D7C3CE4D86" ma:contentTypeVersion="12" ma:contentTypeDescription="Create a new document." ma:contentTypeScope="" ma:versionID="a25a0cf975870712b161474ee0547acc">
  <xsd:schema xmlns:xsd="http://www.w3.org/2001/XMLSchema" xmlns:xs="http://www.w3.org/2001/XMLSchema" xmlns:p="http://schemas.microsoft.com/office/2006/metadata/properties" xmlns:ns3="5f063d71-54dc-43b7-864c-977f2971f977" targetNamespace="http://schemas.microsoft.com/office/2006/metadata/properties" ma:root="true" ma:fieldsID="4f75f00a0625bbefa58debaa1a85c370" ns3:_="">
    <xsd:import namespace="5f063d71-54dc-43b7-864c-977f2971f9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DateTaken" minOccurs="0"/>
                <xsd:element ref="ns3:_activity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63d71-54dc-43b7-864c-977f2971f9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f063d71-54dc-43b7-864c-977f2971f977" xsi:nil="true"/>
  </documentManagement>
</p:properties>
</file>

<file path=customXml/itemProps1.xml><?xml version="1.0" encoding="utf-8"?>
<ds:datastoreItem xmlns:ds="http://schemas.openxmlformats.org/officeDocument/2006/customXml" ds:itemID="{7F77F463-60F5-4403-AD10-C87C4011F3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063d71-54dc-43b7-864c-977f2971f9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CB7566-445F-4A40-BF5A-B64324D40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155E00-38E6-4A2B-A122-B8ECFAA9351C}">
  <ds:schemaRefs>
    <ds:schemaRef ds:uri="http://purl.org/dc/terms/"/>
    <ds:schemaRef ds:uri="5f063d71-54dc-43b7-864c-977f2971f977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463</Words>
  <Application>Microsoft Office PowerPoint</Application>
  <PresentationFormat>Personnalisé</PresentationFormat>
  <Paragraphs>107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Instrument Sans Light</vt:lpstr>
      <vt:lpstr>Instrument Sans Semi Bold</vt:lpstr>
      <vt:lpstr>Instrument Sans Medium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Hectarox</dc:creator>
  <cp:lastModifiedBy>Berkant GOKKAYAK</cp:lastModifiedBy>
  <cp:revision>4</cp:revision>
  <dcterms:created xsi:type="dcterms:W3CDTF">2025-09-29T20:55:59Z</dcterms:created>
  <dcterms:modified xsi:type="dcterms:W3CDTF">2025-09-29T21:20:44Z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2025-09-29T21:17:45Z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faa98b2b-b548-44ca-822f-594bef38fbe4</vt:lpwstr>
  </property>
  <property fmtid="{D5CDD505-2E9C-101B-9397-08002B2CF9AE}" pid="7" name="MSIP_Label_defa4170-0d19-0005-0004-bc88714345d2_ActionId">
    <vt:lpwstr>f978fa40-1090-434c-875a-321700ed5865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0x0101003E6656898F9EF54A8858F9D7C3CE4D86</vt:lpwstr>
  </property>
</Properties>
</file>